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9" d="100"/>
          <a:sy n="99" d="100"/>
        </p:scale>
        <p:origin x="246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over-TextureForeGroun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796303"/>
            <a:ext cx="7086600" cy="1847850"/>
          </a:xfrm>
        </p:spPr>
        <p:txBody>
          <a:bodyPr vert="horz" lIns="91440" tIns="45720" rIns="91440" bIns="45720" rtlCol="0" anchor="b" anchorCtr="0">
            <a:noAutofit/>
            <a:scene3d>
              <a:camera prst="orthographicFront"/>
              <a:lightRig rig="threePt" dir="t">
                <a:rot lat="0" lon="0" rev="10800000"/>
              </a:lightRig>
            </a:scene3d>
            <a:sp3d extrusionH="25400">
              <a:bevelT w="12700" h="12700" prst="relaxedInset"/>
              <a:bevelB w="12700" h="12700" prst="relaxedInset"/>
            </a:sp3d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66565"/>
            <a:ext cx="7086600" cy="1752600"/>
          </a:xfrm>
        </p:spPr>
        <p:txBody>
          <a:bodyPr vert="horz" lIns="91440" tIns="45720" rIns="91440" bIns="45720" rtlCol="0" anchor="t" anchorCtr="0">
            <a:noAutofit/>
            <a:scene3d>
              <a:camera prst="orthographicFront"/>
              <a:lightRig rig="threePt" dir="t">
                <a:rot lat="0" lon="0" rev="10800000"/>
              </a:lightRig>
            </a:scene3d>
            <a:sp3d extrusionH="25400">
              <a:bevelT w="12700" h="12700" prst="relaxedInset"/>
              <a:bevelB w="12700" h="12700" prst="relaxedInset"/>
            </a:sp3d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00" b="0" kern="12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88423" y="6221506"/>
            <a:ext cx="2743200" cy="365125"/>
          </a:xfrm>
        </p:spPr>
        <p:txBody>
          <a:bodyPr/>
          <a:lstStyle/>
          <a:p>
            <a:fld id="{E90C4CEC-16D5-4229-B4DE-FDE9B679D7E2}" type="datetimeFigureOut">
              <a:rPr lang="en-US" smtClean="0"/>
              <a:t>10/1/2015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95400" y="6221506"/>
            <a:ext cx="2743200" cy="365125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Interior-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9025" y="3765177"/>
            <a:ext cx="7272338" cy="1098176"/>
          </a:xfr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78013" y="777240"/>
            <a:ext cx="4294363" cy="2866913"/>
          </a:xfrm>
          <a:ln w="76200" cmpd="dbl">
            <a:solidFill>
              <a:schemeClr val="tx1"/>
            </a:solidFill>
            <a:miter lim="800000"/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9025" y="4867836"/>
            <a:ext cx="7272338" cy="126402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2000"/>
              </a:spcBef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C4CEC-16D5-4229-B4DE-FDE9B679D7E2}" type="datetimeFigureOut">
              <a:rPr lang="en-US" smtClean="0"/>
              <a:t>10/1/2015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E4E6-4D12-4A48-9B6B-6FA0B79BEE9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nterior-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C4CEC-16D5-4229-B4DE-FDE9B679D7E2}" type="datetimeFigureOut">
              <a:rPr lang="en-US" smtClean="0"/>
              <a:t>10/1/2015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E4E6-4D12-4A48-9B6B-6FA0B79BEE9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nterior-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16588" y="609600"/>
            <a:ext cx="1524000" cy="55165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89024" y="609600"/>
            <a:ext cx="5921376" cy="5516563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C4CEC-16D5-4229-B4DE-FDE9B679D7E2}" type="datetimeFigureOut">
              <a:rPr lang="en-US" smtClean="0"/>
              <a:t>10/1/2015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E4E6-4D12-4A48-9B6B-6FA0B79BEE9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nterior-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C4CEC-16D5-4229-B4DE-FDE9B679D7E2}" type="datetimeFigureOut">
              <a:rPr lang="en-US" smtClean="0"/>
              <a:t>10/1/2015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E4E6-4D12-4A48-9B6B-6FA0B79BEE9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nterior-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792224"/>
            <a:ext cx="7086600" cy="1847088"/>
          </a:xfrm>
        </p:spPr>
        <p:txBody>
          <a:bodyPr vert="horz" lIns="91440" tIns="45720" rIns="91440" bIns="45720" rtlCol="0" anchor="b" anchorCtr="0">
            <a:noAutofit/>
            <a:scene3d>
              <a:camera prst="orthographicFront"/>
              <a:lightRig rig="threePt" dir="t">
                <a:rot lat="0" lon="0" rev="10800000"/>
              </a:lightRig>
            </a:scene3d>
            <a:sp3d extrusionH="25400">
              <a:bevelT w="12700" h="12700" prst="relaxedInset"/>
              <a:bevelB w="12700" h="12700" prst="relaxedInset"/>
            </a:sp3d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3666744"/>
            <a:ext cx="7086600" cy="1755648"/>
          </a:xfrm>
        </p:spPr>
        <p:txBody>
          <a:bodyPr vert="horz" lIns="91440" tIns="45720" rIns="91440" bIns="45720" rtlCol="0" anchor="t" anchorCtr="0">
            <a:noAutofit/>
            <a:scene3d>
              <a:camera prst="orthographicFront"/>
              <a:lightRig rig="threePt" dir="t">
                <a:rot lat="0" lon="0" rev="10800000"/>
              </a:lightRig>
            </a:scene3d>
            <a:sp3d extrusionH="25400">
              <a:bevelT w="12700" h="12700" prst="relaxedInset"/>
              <a:bevelB w="12700" h="12700" prst="relaxedInset"/>
            </a:sp3d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Font typeface="Wingdings" pitchFamily="2" charset="2"/>
              <a:buNone/>
              <a:defRPr sz="2000" b="0" kern="12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C4CEC-16D5-4229-B4DE-FDE9B679D7E2}" type="datetimeFigureOut">
              <a:rPr lang="en-US" smtClean="0"/>
              <a:t>10/1/2015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E4E6-4D12-4A48-9B6B-6FA0B79BEE9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Interior-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9024" y="274637"/>
            <a:ext cx="7272339" cy="133900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9023" y="1816100"/>
            <a:ext cx="3429000" cy="43100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32363" y="1816100"/>
            <a:ext cx="3429000" cy="43100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C4CEC-16D5-4229-B4DE-FDE9B679D7E2}" type="datetimeFigureOut">
              <a:rPr lang="en-US" smtClean="0"/>
              <a:t>10/1/2015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E4E6-4D12-4A48-9B6B-6FA0B79BEE9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nterior-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9024" y="274637"/>
            <a:ext cx="7272339" cy="1339009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9024" y="1688679"/>
            <a:ext cx="3429000" cy="827088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9024" y="2590800"/>
            <a:ext cx="3429000" cy="35353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32363" y="1688679"/>
            <a:ext cx="3429000" cy="827088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32363" y="2590800"/>
            <a:ext cx="3429000" cy="35353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C4CEC-16D5-4229-B4DE-FDE9B679D7E2}" type="datetimeFigureOut">
              <a:rPr lang="en-US" smtClean="0"/>
              <a:t>10/1/2015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E4E6-4D12-4A48-9B6B-6FA0B79BEE9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Interior-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C4CEC-16D5-4229-B4DE-FDE9B679D7E2}" type="datetimeFigureOut">
              <a:rPr lang="en-US" smtClean="0"/>
              <a:t>10/1/2015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E4E6-4D12-4A48-9B6B-6FA0B79BEE9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terior-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C4CEC-16D5-4229-B4DE-FDE9B679D7E2}" type="datetimeFigureOut">
              <a:rPr lang="en-US" smtClean="0"/>
              <a:t>10/1/2015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E4E6-4D12-4A48-9B6B-6FA0B79BEE9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Interior-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729" y="381000"/>
            <a:ext cx="3429000" cy="1649506"/>
          </a:xfrm>
        </p:spPr>
        <p:txBody>
          <a:bodyPr anchor="b"/>
          <a:lstStyle>
            <a:lvl1pPr algn="ctr">
              <a:lnSpc>
                <a:spcPct val="100000"/>
              </a:lnSpc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30588" y="381000"/>
            <a:ext cx="3429000" cy="57451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4729" y="2057401"/>
            <a:ext cx="3429000" cy="3657600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C4CEC-16D5-4229-B4DE-FDE9B679D7E2}" type="datetimeFigureOut">
              <a:rPr lang="en-US" smtClean="0"/>
              <a:t>10/1/2015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E4E6-4D12-4A48-9B6B-6FA0B79BEE9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Interior-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32363" y="739588"/>
            <a:ext cx="3429000" cy="1290380"/>
          </a:xfr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88136" y="779929"/>
            <a:ext cx="3429000" cy="4935071"/>
          </a:xfrm>
          <a:ln w="76200" cmpd="dbl">
            <a:solidFill>
              <a:schemeClr val="tx1"/>
            </a:solidFill>
            <a:miter lim="800000"/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32363" y="2057400"/>
            <a:ext cx="3429000" cy="3657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600"/>
              </a:spcBef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2000"/>
              </a:spcBef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C4CEC-16D5-4229-B4DE-FDE9B679D7E2}" type="datetimeFigureOut">
              <a:rPr lang="en-US" smtClean="0"/>
              <a:t>10/1/2015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E4E6-4D12-4A48-9B6B-6FA0B79BEE9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89024" y="274637"/>
            <a:ext cx="7272339" cy="13390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9024" y="1801906"/>
            <a:ext cx="7272339" cy="43242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02187" y="6356350"/>
            <a:ext cx="24294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E90C4CEC-16D5-4229-B4DE-FDE9B679D7E2}" type="datetimeFigureOut">
              <a:rPr lang="en-US" smtClean="0"/>
              <a:t>10/1/2015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20393" y="6356350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BAE4E6-4D12-4A48-9B6B-6FA0B79BEE9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lnSpc>
          <a:spcPts val="5200"/>
        </a:lnSpc>
        <a:spcBef>
          <a:spcPct val="0"/>
        </a:spcBef>
        <a:buNone/>
        <a:defRPr sz="4800" b="1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82575" indent="-282575" algn="l" defTabSz="914400" rtl="0" eaLnBrk="1" latinLnBrk="0" hangingPunct="1">
        <a:spcBef>
          <a:spcPts val="2000"/>
        </a:spcBef>
        <a:buFont typeface="Wingdings" pitchFamily="2" charset="2"/>
        <a:buChar char="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77850" indent="-295275" algn="l" defTabSz="914400" rtl="0" eaLnBrk="1" latinLnBrk="0" hangingPunct="1">
        <a:spcBef>
          <a:spcPts val="600"/>
        </a:spcBef>
        <a:buFont typeface="Wingdings" pitchFamily="2" charset="2"/>
        <a:buChar char="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60425" indent="-282575" algn="l" defTabSz="914400" rtl="0" eaLnBrk="1" latinLnBrk="0" hangingPunct="1">
        <a:spcBef>
          <a:spcPts val="600"/>
        </a:spcBef>
        <a:buFont typeface="Wingdings" pitchFamily="2" charset="2"/>
        <a:buChar char="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143000" indent="-282575" algn="l" defTabSz="914400" rtl="0" eaLnBrk="1" latinLnBrk="0" hangingPunct="1">
        <a:spcBef>
          <a:spcPts val="600"/>
        </a:spcBef>
        <a:buFont typeface="Wingdings" pitchFamily="2" charset="2"/>
        <a:buChar char="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425575" indent="-282575" algn="l" defTabSz="914400" rtl="0" eaLnBrk="1" latinLnBrk="0" hangingPunct="1">
        <a:spcBef>
          <a:spcPts val="600"/>
        </a:spcBef>
        <a:buFont typeface="Wingdings" pitchFamily="2" charset="2"/>
        <a:buChar char="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711325" indent="-288925" algn="l" defTabSz="914400" rtl="0" eaLnBrk="1" latinLnBrk="0" hangingPunct="1">
        <a:spcBef>
          <a:spcPct val="20000"/>
        </a:spcBef>
        <a:buFont typeface="Wingdings" pitchFamily="2" charset="2"/>
        <a:buChar char="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000250" indent="-288925" algn="l" defTabSz="914400" rtl="0" eaLnBrk="1" latinLnBrk="0" hangingPunct="1">
        <a:spcBef>
          <a:spcPct val="20000"/>
        </a:spcBef>
        <a:buFont typeface="Wingdings" pitchFamily="2" charset="2"/>
        <a:buChar char="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90763" indent="-288925" algn="l" defTabSz="914400" rtl="0" eaLnBrk="1" latinLnBrk="0" hangingPunct="1">
        <a:spcBef>
          <a:spcPct val="20000"/>
        </a:spcBef>
        <a:buFont typeface="Wingdings" pitchFamily="2" charset="2"/>
        <a:buChar char="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71750" indent="-288925" algn="l" defTabSz="914400" rtl="0" eaLnBrk="1" latinLnBrk="0" hangingPunct="1">
        <a:spcBef>
          <a:spcPct val="20000"/>
        </a:spcBef>
        <a:buFont typeface="Wingdings" pitchFamily="2" charset="2"/>
        <a:buChar char=""/>
        <a:defRPr lang="en-US" sz="1800" kern="1200" dirty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7: The Road to Revolution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1763-1775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192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 Brewing in Boston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Tea was actually cheaper in the colonies than in Britain!  </a:t>
            </a:r>
          </a:p>
          <a:p>
            <a:r>
              <a:rPr lang="en-US" b="1" dirty="0"/>
              <a:t>6</a:t>
            </a:r>
            <a:r>
              <a:rPr lang="en-US" b="1" dirty="0" smtClean="0"/>
              <a:t>) </a:t>
            </a:r>
            <a:r>
              <a:rPr lang="en-US" b="1" u="sng" dirty="0" smtClean="0"/>
              <a:t>Tea Act</a:t>
            </a:r>
            <a:r>
              <a:rPr lang="en-US" dirty="0" smtClean="0"/>
              <a:t>: Designed to help struggling British East India Company. </a:t>
            </a:r>
          </a:p>
          <a:p>
            <a:pPr lvl="1"/>
            <a:r>
              <a:rPr lang="en-US" b="1" dirty="0" smtClean="0"/>
              <a:t>Result</a:t>
            </a:r>
            <a:r>
              <a:rPr lang="en-US" dirty="0" smtClean="0"/>
              <a:t> = a monopoly to sell tea to the colonies, which cuts out American merchants.</a:t>
            </a:r>
          </a:p>
          <a:p>
            <a:r>
              <a:rPr lang="en-US" b="1" dirty="0" smtClean="0"/>
              <a:t>Boston Tea Party</a:t>
            </a:r>
            <a:r>
              <a:rPr lang="en-US" dirty="0" smtClean="0"/>
              <a:t>: a group of angry Bostonians, threw 342 chests of tea into the Atlantic. 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4141"/>
            <a:ext cx="9144000" cy="5572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240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Parliament passes the “Intolerable Acts”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/>
              <a:t>7</a:t>
            </a:r>
            <a:r>
              <a:rPr lang="en-US" b="1" dirty="0" smtClean="0"/>
              <a:t>) </a:t>
            </a:r>
            <a:r>
              <a:rPr lang="en-US" b="1" u="sng" dirty="0" smtClean="0"/>
              <a:t>Intolerable acts</a:t>
            </a:r>
            <a:r>
              <a:rPr lang="en-US" b="1" dirty="0" smtClean="0"/>
              <a:t>: </a:t>
            </a:r>
            <a:r>
              <a:rPr lang="en-US" dirty="0"/>
              <a:t>s</a:t>
            </a:r>
            <a:r>
              <a:rPr lang="en-US" dirty="0" smtClean="0"/>
              <a:t>eries of acts set to punish the colonists (specifically Massachusetts).</a:t>
            </a:r>
          </a:p>
          <a:p>
            <a:pPr lvl="1"/>
            <a:r>
              <a:rPr lang="en-US" dirty="0" smtClean="0"/>
              <a:t>Closed the port of Boston until </a:t>
            </a:r>
            <a:r>
              <a:rPr lang="en-US" u="sng" dirty="0" smtClean="0"/>
              <a:t>damages were paid and order was restored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Quartering act said British soldiers </a:t>
            </a:r>
            <a:r>
              <a:rPr lang="en-US" u="sng" dirty="0" smtClean="0"/>
              <a:t>could be </a:t>
            </a:r>
            <a:r>
              <a:rPr lang="en-US" dirty="0" smtClean="0"/>
              <a:t>lodged in private homes.</a:t>
            </a:r>
          </a:p>
          <a:p>
            <a:pPr lvl="1"/>
            <a:r>
              <a:rPr lang="en-US" dirty="0" smtClean="0"/>
              <a:t>Enforcing officials who killed colonists </a:t>
            </a:r>
            <a:r>
              <a:rPr lang="en-US" u="sng" dirty="0" smtClean="0"/>
              <a:t>would be</a:t>
            </a:r>
            <a:r>
              <a:rPr lang="en-US" dirty="0" smtClean="0"/>
              <a:t> sent to Britain for trial.</a:t>
            </a:r>
          </a:p>
          <a:p>
            <a:pPr lvl="1"/>
            <a:r>
              <a:rPr lang="en-US" dirty="0" smtClean="0"/>
              <a:t>Quebec Act (</a:t>
            </a:r>
            <a:r>
              <a:rPr lang="en-US" b="1" i="1" u="sng" dirty="0" smtClean="0"/>
              <a:t>NOT</a:t>
            </a:r>
            <a:r>
              <a:rPr lang="en-US" dirty="0" smtClean="0"/>
              <a:t> actually a part of the intolerable acts, but passed at the same time, 1774)</a:t>
            </a:r>
          </a:p>
          <a:p>
            <a:pPr lvl="2"/>
            <a:r>
              <a:rPr lang="en-US" dirty="0" smtClean="0"/>
              <a:t> Gives western territory north of the Ohio River to Quebec (</a:t>
            </a:r>
            <a:r>
              <a:rPr lang="en-US" dirty="0"/>
              <a:t>s</a:t>
            </a:r>
            <a:r>
              <a:rPr lang="en-US" dirty="0" smtClean="0"/>
              <a:t>ome </a:t>
            </a:r>
            <a:r>
              <a:rPr lang="en-US" dirty="0"/>
              <a:t>colonists are already living in this </a:t>
            </a:r>
            <a:r>
              <a:rPr lang="en-US" dirty="0" smtClean="0"/>
              <a:t>region). </a:t>
            </a:r>
          </a:p>
          <a:p>
            <a:pPr lvl="2"/>
            <a:r>
              <a:rPr lang="en-US" dirty="0" smtClean="0"/>
              <a:t>Allows French to keep many of their same customs including no trial by jury, or representative assembly. </a:t>
            </a:r>
          </a:p>
          <a:p>
            <a:pPr lvl="2"/>
            <a:r>
              <a:rPr lang="en-US" b="1" dirty="0" smtClean="0"/>
              <a:t>Result = </a:t>
            </a:r>
            <a:r>
              <a:rPr lang="en-US" dirty="0" smtClean="0"/>
              <a:t>Colonists saw this as what could happen to them.</a:t>
            </a:r>
          </a:p>
        </p:txBody>
      </p:sp>
      <p:pic>
        <p:nvPicPr>
          <p:cNvPr id="5" name="Picture 4"/>
          <p:cNvPicPr>
            <a:picLocks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5699" y="195101"/>
            <a:ext cx="6705600" cy="635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50072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Bloodshed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6036" y="1310186"/>
            <a:ext cx="8161361" cy="5268036"/>
          </a:xfrm>
        </p:spPr>
        <p:txBody>
          <a:bodyPr>
            <a:normAutofit/>
          </a:bodyPr>
          <a:lstStyle/>
          <a:p>
            <a:r>
              <a:rPr lang="en-US" dirty="0" smtClean="0"/>
              <a:t>Lead to the </a:t>
            </a:r>
            <a:r>
              <a:rPr lang="en-US" u="sng" dirty="0" smtClean="0"/>
              <a:t>First Continental Congress</a:t>
            </a:r>
            <a:r>
              <a:rPr lang="en-US" dirty="0" smtClean="0"/>
              <a:t> in 1774.</a:t>
            </a:r>
          </a:p>
          <a:p>
            <a:pPr lvl="1"/>
            <a:r>
              <a:rPr lang="en-US" dirty="0" smtClean="0"/>
              <a:t>Delegates from 12 or the 13 colonies (Georgia excluded it is truly a crown-founded colony).</a:t>
            </a:r>
          </a:p>
          <a:p>
            <a:pPr lvl="1"/>
            <a:r>
              <a:rPr lang="en-US" b="1" dirty="0" smtClean="0"/>
              <a:t>Results</a:t>
            </a:r>
            <a:r>
              <a:rPr lang="en-US" b="1" dirty="0"/>
              <a:t> </a:t>
            </a:r>
            <a:r>
              <a:rPr lang="en-US" b="1" dirty="0" smtClean="0"/>
              <a:t>in…</a:t>
            </a:r>
          </a:p>
          <a:p>
            <a:pPr lvl="2"/>
            <a:r>
              <a:rPr lang="en-US" dirty="0" smtClean="0"/>
              <a:t> adoption of Declaration of Rights and Grievances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reation of The Association calling for complete boycott</a:t>
            </a:r>
          </a:p>
          <a:p>
            <a:pPr lvl="2"/>
            <a:r>
              <a:rPr lang="en-US" b="1" dirty="0" smtClean="0"/>
              <a:t>NO </a:t>
            </a:r>
            <a:r>
              <a:rPr lang="en-US" dirty="0" smtClean="0"/>
              <a:t>independence, wanted simply to </a:t>
            </a:r>
            <a:r>
              <a:rPr lang="en-US" u="sng" dirty="0" smtClean="0"/>
              <a:t>return to the way things were</a:t>
            </a:r>
            <a:r>
              <a:rPr lang="en-US" dirty="0" smtClean="0"/>
              <a:t>, before taxation.</a:t>
            </a:r>
          </a:p>
          <a:p>
            <a:pPr lvl="1"/>
            <a:r>
              <a:rPr lang="en-US" dirty="0" smtClean="0"/>
              <a:t>If King George did not address these grievances, the congress would meet again in 1775. </a:t>
            </a:r>
          </a:p>
          <a:p>
            <a:pPr lvl="2"/>
            <a:r>
              <a:rPr lang="en-US" dirty="0" smtClean="0"/>
              <a:t>The grievances are ignored by King George</a:t>
            </a:r>
          </a:p>
          <a:p>
            <a:pPr lvl="1"/>
            <a:r>
              <a:rPr lang="en-US" dirty="0" smtClean="0"/>
              <a:t>Colonists begin to stockpile munitions and drill openly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700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Bloodshed </a:t>
            </a:r>
            <a:r>
              <a:rPr lang="en-US" dirty="0" err="1" smtClean="0"/>
              <a:t>contd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7798" y="1282890"/>
            <a:ext cx="8215952" cy="4843273"/>
          </a:xfrm>
        </p:spPr>
        <p:txBody>
          <a:bodyPr>
            <a:normAutofit/>
          </a:bodyPr>
          <a:lstStyle/>
          <a:p>
            <a:r>
              <a:rPr lang="en-US" sz="2500" dirty="0" smtClean="0"/>
              <a:t>Lexington and Concord April 1775:</a:t>
            </a:r>
          </a:p>
          <a:p>
            <a:pPr lvl="1"/>
            <a:r>
              <a:rPr lang="en-US" sz="2500" dirty="0" smtClean="0"/>
              <a:t>British troops sent to seize stores of colonial munitions</a:t>
            </a:r>
          </a:p>
          <a:p>
            <a:pPr lvl="1"/>
            <a:r>
              <a:rPr lang="en-US" sz="2500" dirty="0" smtClean="0"/>
              <a:t>Met with American resistance</a:t>
            </a:r>
          </a:p>
          <a:p>
            <a:pPr lvl="1"/>
            <a:r>
              <a:rPr lang="en-US" sz="2500" dirty="0" smtClean="0"/>
              <a:t>Fighting ensues at Lexington (Paul Revere – 1 if by land, 2 if by sea), troops continued to Concord where they were forced to </a:t>
            </a:r>
            <a:r>
              <a:rPr lang="en-US" sz="2500" dirty="0"/>
              <a:t>retreat </a:t>
            </a:r>
            <a:r>
              <a:rPr lang="en-US" sz="2500" dirty="0" smtClean="0"/>
              <a:t>(“</a:t>
            </a:r>
            <a:r>
              <a:rPr lang="en-US" sz="2500" dirty="0"/>
              <a:t>Shot heard round the world</a:t>
            </a:r>
            <a:r>
              <a:rPr lang="en-US" sz="2500" dirty="0" smtClean="0"/>
              <a:t>”).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0962" y="3802240"/>
            <a:ext cx="4313731" cy="296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407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Imperial (British) Strength and Weakness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Strength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Population 7.5 vs. 2.5 million</a:t>
            </a:r>
          </a:p>
          <a:p>
            <a:r>
              <a:rPr lang="en-US" dirty="0" smtClean="0"/>
              <a:t>$$ </a:t>
            </a:r>
          </a:p>
          <a:p>
            <a:r>
              <a:rPr lang="en-US" dirty="0" smtClean="0"/>
              <a:t>Naval power</a:t>
            </a:r>
          </a:p>
          <a:p>
            <a:r>
              <a:rPr lang="en-US" dirty="0" smtClean="0"/>
              <a:t>Ability to hire foreign soldiers (German Hessians)</a:t>
            </a:r>
          </a:p>
          <a:p>
            <a:r>
              <a:rPr lang="en-US" dirty="0" smtClean="0"/>
              <a:t>American Loyalists</a:t>
            </a:r>
          </a:p>
          <a:p>
            <a:r>
              <a:rPr lang="en-US" dirty="0" smtClean="0"/>
              <a:t>Native Americans</a:t>
            </a:r>
          </a:p>
          <a:p>
            <a:endParaRPr lang="en-US" dirty="0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Weakness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Issues in Ireland</a:t>
            </a:r>
          </a:p>
          <a:p>
            <a:r>
              <a:rPr lang="en-US" dirty="0" smtClean="0"/>
              <a:t>The French waiting to get back at the British (F &amp; I War)</a:t>
            </a:r>
          </a:p>
          <a:p>
            <a:r>
              <a:rPr lang="en-US" dirty="0" smtClean="0"/>
              <a:t>American sympathizers in Britain (Whigs)</a:t>
            </a:r>
          </a:p>
          <a:p>
            <a:r>
              <a:rPr lang="en-US" dirty="0" smtClean="0"/>
              <a:t>Needed complete victory</a:t>
            </a:r>
          </a:p>
          <a:p>
            <a:r>
              <a:rPr lang="en-US" dirty="0" smtClean="0"/>
              <a:t>Far from “home”</a:t>
            </a:r>
          </a:p>
          <a:p>
            <a:r>
              <a:rPr lang="en-US" dirty="0" smtClean="0"/>
              <a:t>America is very large</a:t>
            </a:r>
          </a:p>
          <a:p>
            <a:r>
              <a:rPr lang="en-US" dirty="0" smtClean="0"/>
              <a:t>No single capital to capture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705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Colonist (“American”) Pluses and Minuses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Pluses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9024" y="2590800"/>
            <a:ext cx="3619454" cy="3535362"/>
          </a:xfrm>
        </p:spPr>
        <p:txBody>
          <a:bodyPr/>
          <a:lstStyle/>
          <a:p>
            <a:r>
              <a:rPr lang="en-US" dirty="0" smtClean="0"/>
              <a:t>Leadership (GW, Franklin)</a:t>
            </a:r>
          </a:p>
          <a:p>
            <a:r>
              <a:rPr lang="en-US" dirty="0" smtClean="0"/>
              <a:t>Foreign Aid (M. de Lafayette)</a:t>
            </a:r>
          </a:p>
          <a:p>
            <a:r>
              <a:rPr lang="en-US" dirty="0" smtClean="0"/>
              <a:t>Agriculture</a:t>
            </a:r>
          </a:p>
          <a:p>
            <a:r>
              <a:rPr lang="en-US" dirty="0" smtClean="0"/>
              <a:t>Fighting Defensively</a:t>
            </a:r>
          </a:p>
          <a:p>
            <a:r>
              <a:rPr lang="en-US" dirty="0" smtClean="0"/>
              <a:t>Knowledge of the terrain</a:t>
            </a:r>
          </a:p>
          <a:p>
            <a:endParaRPr lang="en-US" dirty="0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Minuses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Poor Organization/Unity</a:t>
            </a:r>
          </a:p>
          <a:p>
            <a:r>
              <a:rPr lang="en-US" dirty="0" smtClean="0"/>
              <a:t>Jealousy</a:t>
            </a:r>
          </a:p>
          <a:p>
            <a:r>
              <a:rPr lang="en-US" dirty="0" smtClean="0"/>
              <a:t>Economic difficulties</a:t>
            </a:r>
          </a:p>
          <a:p>
            <a:pPr lvl="1"/>
            <a:r>
              <a:rPr lang="en-US" dirty="0" smtClean="0"/>
              <a:t>Print paper money to the point of hyper inflation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61635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Thin line of Heroes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War materials were in short supply </a:t>
            </a:r>
          </a:p>
          <a:p>
            <a:r>
              <a:rPr lang="en-US" dirty="0" smtClean="0"/>
              <a:t>Women were left to tend farms while the men were off fighting, and many followed the American Army.</a:t>
            </a:r>
          </a:p>
          <a:p>
            <a:r>
              <a:rPr lang="en-US" dirty="0" smtClean="0"/>
              <a:t>Many African Americans served on both sides during the American Revolution.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471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Deep Roots of Revolution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were the British colonies treated up to this point?</a:t>
            </a:r>
          </a:p>
          <a:p>
            <a:pPr lvl="1"/>
            <a:r>
              <a:rPr lang="en-US" dirty="0" smtClean="0"/>
              <a:t>Colonists develop an idea of </a:t>
            </a:r>
            <a:r>
              <a:rPr lang="en-US" b="1" u="sng" dirty="0" smtClean="0"/>
              <a:t>republicanism</a:t>
            </a:r>
            <a:r>
              <a:rPr lang="en-US" dirty="0" smtClean="0"/>
              <a:t>, which strongly opposes a monarch.</a:t>
            </a:r>
          </a:p>
          <a:p>
            <a:pPr lvl="2"/>
            <a:r>
              <a:rPr lang="en-US" dirty="0" smtClean="0"/>
              <a:t>An idea from Britain makes its way to the colonies.</a:t>
            </a:r>
          </a:p>
          <a:p>
            <a:pPr lvl="2"/>
            <a:r>
              <a:rPr lang="en-US" b="1" u="sng" dirty="0" smtClean="0"/>
              <a:t>Radical Whigs</a:t>
            </a:r>
            <a:r>
              <a:rPr lang="en-US" dirty="0" smtClean="0"/>
              <a:t>, a group that opposed the king, due to the patronage and “corruption.”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056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Mercantilism and Colonial Grievances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u="sng" dirty="0" smtClean="0"/>
              <a:t>Mercantilism</a:t>
            </a:r>
            <a:r>
              <a:rPr lang="en-US" dirty="0" smtClean="0"/>
              <a:t>: colonies send Britain raw materials and Britain sends back finished products</a:t>
            </a:r>
          </a:p>
          <a:p>
            <a:r>
              <a:rPr lang="en-US" dirty="0" smtClean="0"/>
              <a:t>Who is getting the bigger benefit?</a:t>
            </a:r>
          </a:p>
        </p:txBody>
      </p:sp>
    </p:spTree>
    <p:extLst>
      <p:ext uri="{BB962C8B-B14F-4D97-AF65-F5344CB8AC3E}">
        <p14:creationId xmlns:p14="http://schemas.microsoft.com/office/powerpoint/2010/main" val="1411830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Merits and Menace of Mercantilism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no problems before? </a:t>
            </a:r>
            <a:r>
              <a:rPr lang="en-US" b="1" u="sng" dirty="0" smtClean="0"/>
              <a:t>Salutary Neglect</a:t>
            </a:r>
            <a:r>
              <a:rPr lang="en-US" dirty="0" smtClean="0"/>
              <a:t>. The British before this time didn’t enforce many of the laws.</a:t>
            </a:r>
          </a:p>
          <a:p>
            <a:r>
              <a:rPr lang="en-US" dirty="0" smtClean="0"/>
              <a:t>The colonist also were able to do very well, a monopoly on tobacco, good prices for ship parts from New England, and </a:t>
            </a:r>
            <a:r>
              <a:rPr lang="en-US" b="1" u="sng" dirty="0" smtClean="0"/>
              <a:t>smuggling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9735" y="1945867"/>
            <a:ext cx="3826653" cy="403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103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Stamp Tax Uproar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French and Indian War = huge debt for Britain!</a:t>
            </a:r>
          </a:p>
          <a:p>
            <a:pPr lvl="1"/>
            <a:r>
              <a:rPr lang="en-US" dirty="0" smtClean="0"/>
              <a:t>Who should pay? The colonists, after all the debt was from “protecting” them.</a:t>
            </a:r>
            <a:endParaRPr lang="en-US" b="1" u="sng" dirty="0" smtClean="0"/>
          </a:p>
          <a:p>
            <a:r>
              <a:rPr lang="en-US" b="1" u="sng" dirty="0" smtClean="0"/>
              <a:t>Mnemonic device</a:t>
            </a:r>
            <a:r>
              <a:rPr lang="en-US" b="1" dirty="0" smtClean="0"/>
              <a:t>: “S  A (Q) D        T  W  I  T  S”</a:t>
            </a:r>
          </a:p>
          <a:p>
            <a:r>
              <a:rPr lang="en-US" b="1" dirty="0" smtClean="0"/>
              <a:t>1) </a:t>
            </a:r>
            <a:r>
              <a:rPr lang="en-US" b="1" u="sng" dirty="0" smtClean="0"/>
              <a:t>Sugar Act of 1764</a:t>
            </a:r>
          </a:p>
          <a:p>
            <a:pPr lvl="2"/>
            <a:r>
              <a:rPr lang="en-US" dirty="0" smtClean="0"/>
              <a:t>First tax where main goal was to </a:t>
            </a:r>
            <a:r>
              <a:rPr lang="en-US" b="1" u="sng" dirty="0" smtClean="0"/>
              <a:t>raise revenue by regulating trade</a:t>
            </a:r>
            <a:endParaRPr lang="en-US" b="1" dirty="0"/>
          </a:p>
          <a:p>
            <a:pPr lvl="2"/>
            <a:r>
              <a:rPr lang="en-US" dirty="0" smtClean="0"/>
              <a:t>The colonists are outraged! </a:t>
            </a:r>
          </a:p>
          <a:p>
            <a:pPr lvl="2"/>
            <a:r>
              <a:rPr lang="en-US" b="1" dirty="0" smtClean="0"/>
              <a:t>“</a:t>
            </a:r>
            <a:r>
              <a:rPr lang="en-US" b="1" u="sng" dirty="0" smtClean="0"/>
              <a:t>Taxation without representation</a:t>
            </a:r>
            <a:r>
              <a:rPr lang="en-US" b="1" dirty="0" smtClean="0"/>
              <a:t>.” </a:t>
            </a:r>
          </a:p>
          <a:p>
            <a:pPr lvl="3"/>
            <a:r>
              <a:rPr lang="en-US" dirty="0" smtClean="0"/>
              <a:t>British lower the taxes and say the colonists are </a:t>
            </a:r>
            <a:r>
              <a:rPr lang="en-US" b="1" u="sng" dirty="0" smtClean="0"/>
              <a:t>virtually </a:t>
            </a:r>
            <a:r>
              <a:rPr lang="en-US" b="1" u="sng" dirty="0"/>
              <a:t>r</a:t>
            </a:r>
            <a:r>
              <a:rPr lang="en-US" b="1" u="sng" dirty="0" smtClean="0"/>
              <a:t>epresented</a:t>
            </a:r>
            <a:r>
              <a:rPr lang="en-US" b="1" dirty="0" smtClean="0"/>
              <a:t>. </a:t>
            </a:r>
          </a:p>
          <a:p>
            <a:r>
              <a:rPr lang="en-US" dirty="0" smtClean="0"/>
              <a:t>Was direct representation even possible? Would it have even helped the colonists?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Curved Up Arrow 3"/>
          <p:cNvSpPr/>
          <p:nvPr/>
        </p:nvSpPr>
        <p:spPr>
          <a:xfrm>
            <a:off x="5658061" y="3241749"/>
            <a:ext cx="404261" cy="500513"/>
          </a:xfrm>
          <a:prstGeom prst="curvedUpArrow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8694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9167" y="167358"/>
            <a:ext cx="2016455" cy="252637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u="sng" dirty="0" smtClean="0"/>
              <a:t>Quartering Act</a:t>
            </a:r>
            <a:r>
              <a:rPr lang="en-US" dirty="0" smtClean="0"/>
              <a:t>: certain colonies had to </a:t>
            </a:r>
            <a:r>
              <a:rPr lang="en-US" u="sng" dirty="0" smtClean="0"/>
              <a:t>provide </a:t>
            </a:r>
            <a:r>
              <a:rPr lang="en-US" dirty="0" smtClean="0"/>
              <a:t>food and quarters for British troops. (see 3</a:t>
            </a:r>
            <a:r>
              <a:rPr lang="en-US" baseline="30000" dirty="0" smtClean="0"/>
              <a:t>rd</a:t>
            </a:r>
            <a:r>
              <a:rPr lang="en-US" dirty="0" smtClean="0"/>
              <a:t> Amendment)</a:t>
            </a:r>
          </a:p>
          <a:p>
            <a:r>
              <a:rPr lang="en-US" b="1" u="sng" dirty="0" smtClean="0"/>
              <a:t>Stamp Act</a:t>
            </a:r>
            <a:r>
              <a:rPr lang="en-US" dirty="0" smtClean="0"/>
              <a:t>: Requires a stamp on 50 common goods </a:t>
            </a:r>
            <a:endParaRPr lang="en-US" dirty="0"/>
          </a:p>
          <a:p>
            <a:pPr lvl="1"/>
            <a:r>
              <a:rPr lang="en-US" dirty="0" smtClean="0"/>
              <a:t>Ex: newspapers pamphlets, marriage licenses, playing cards, etc.</a:t>
            </a:r>
          </a:p>
          <a:p>
            <a:pPr lvl="1"/>
            <a:r>
              <a:rPr lang="en-US" dirty="0" smtClean="0"/>
              <a:t>Raise revenue </a:t>
            </a:r>
            <a:r>
              <a:rPr lang="en-US" b="1" u="sng" dirty="0" smtClean="0"/>
              <a:t>directly from colonists for crown</a:t>
            </a:r>
          </a:p>
          <a:p>
            <a:r>
              <a:rPr lang="en-US" b="1" dirty="0" smtClean="0"/>
              <a:t>2) </a:t>
            </a:r>
            <a:r>
              <a:rPr lang="en-US" b="1" u="sng" dirty="0" smtClean="0"/>
              <a:t>Admiralty courts</a:t>
            </a:r>
            <a:r>
              <a:rPr lang="en-US" dirty="0" smtClean="0"/>
              <a:t>: violators of these laws would be tried where there were </a:t>
            </a:r>
            <a:r>
              <a:rPr lang="en-US" b="1" u="sng" dirty="0" smtClean="0"/>
              <a:t>no juries</a:t>
            </a:r>
            <a:r>
              <a:rPr lang="en-US" dirty="0" smtClean="0"/>
              <a:t>, and you were </a:t>
            </a:r>
            <a:r>
              <a:rPr lang="en-US" b="1" u="sng" dirty="0" smtClean="0"/>
              <a:t>guilty unless proven innocent</a:t>
            </a:r>
            <a:r>
              <a:rPr lang="en-US" dirty="0" smtClean="0"/>
              <a:t>. 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Stamp Tax Uproar contd.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174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Forced Repeal of the Stamp 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u="sng" dirty="0" smtClean="0"/>
              <a:t>Stamp Act Congress 1765</a:t>
            </a:r>
            <a:r>
              <a:rPr lang="en-US" dirty="0" smtClean="0"/>
              <a:t>: first attempt at colonial unity against British. </a:t>
            </a:r>
          </a:p>
          <a:p>
            <a:pPr lvl="1"/>
            <a:r>
              <a:rPr lang="en-US" dirty="0" smtClean="0"/>
              <a:t>NYC-27 delegates from 9 colonies. </a:t>
            </a:r>
          </a:p>
          <a:p>
            <a:pPr lvl="2"/>
            <a:r>
              <a:rPr lang="en-US" dirty="0" smtClean="0"/>
              <a:t>Result= Declaration of Rights and Grievances </a:t>
            </a:r>
          </a:p>
          <a:p>
            <a:r>
              <a:rPr lang="en-US" b="1" u="sng" dirty="0" smtClean="0"/>
              <a:t>Nonimportation agreement</a:t>
            </a:r>
            <a:r>
              <a:rPr lang="en-US" dirty="0" smtClean="0"/>
              <a:t>: New York and Boston boycott British manufactured goods, and begin the “homespun” movement.</a:t>
            </a:r>
          </a:p>
          <a:p>
            <a:r>
              <a:rPr lang="en-US" b="1" u="sng" dirty="0" smtClean="0"/>
              <a:t>Sons and Daughters of Liberty</a:t>
            </a:r>
            <a:r>
              <a:rPr lang="en-US" dirty="0" smtClean="0"/>
              <a:t>: Secret radical groups that used violence to protest the British taxes. Mostly NYC and Boston, major leader </a:t>
            </a:r>
            <a:r>
              <a:rPr lang="en-US" b="1" u="sng" dirty="0" smtClean="0"/>
              <a:t>Sam Adams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British repeal the Stamp Act in 1766, but also pass…</a:t>
            </a:r>
          </a:p>
          <a:p>
            <a:pPr marL="282575" lvl="1" indent="0">
              <a:buNone/>
            </a:pPr>
            <a:r>
              <a:rPr lang="en-US" b="1" dirty="0"/>
              <a:t>3</a:t>
            </a:r>
            <a:r>
              <a:rPr lang="en-US" b="1" dirty="0" smtClean="0"/>
              <a:t>) </a:t>
            </a:r>
            <a:r>
              <a:rPr lang="en-US" b="1" u="sng" dirty="0" smtClean="0"/>
              <a:t>Declaratory Act</a:t>
            </a:r>
            <a:r>
              <a:rPr lang="en-US" dirty="0" smtClean="0"/>
              <a:t>: </a:t>
            </a:r>
            <a:r>
              <a:rPr lang="en-US" dirty="0" smtClean="0">
                <a:cs typeface="Times New Roman" pitchFamily="18" charset="0"/>
              </a:rPr>
              <a:t>Parliament has the right and power to make laws that were binding on the colonies “</a:t>
            </a:r>
            <a:r>
              <a:rPr lang="en-US" u="sng" dirty="0" smtClean="0">
                <a:cs typeface="Times New Roman" pitchFamily="18" charset="0"/>
              </a:rPr>
              <a:t>in all cases whatsoever</a:t>
            </a:r>
            <a:r>
              <a:rPr lang="en-US" dirty="0" smtClean="0">
                <a:cs typeface="Times New Roman" pitchFamily="18" charset="0"/>
              </a:rPr>
              <a:t>” - this includes </a:t>
            </a:r>
            <a:r>
              <a:rPr lang="en-US" u="sng" dirty="0" smtClean="0">
                <a:cs typeface="Times New Roman" pitchFamily="18" charset="0"/>
              </a:rPr>
              <a:t>new taxes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6134" y="1465614"/>
            <a:ext cx="5060581" cy="46317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563" y="1613646"/>
            <a:ext cx="6419260" cy="42133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6442" y="1583261"/>
            <a:ext cx="3518290" cy="4589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525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Townshend Tea Tax and Boston “Massacre”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9024" y="1801906"/>
            <a:ext cx="7272339" cy="4830906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4</a:t>
            </a:r>
            <a:r>
              <a:rPr lang="en-US" b="1" dirty="0" smtClean="0"/>
              <a:t>) </a:t>
            </a:r>
            <a:r>
              <a:rPr lang="en-US" b="1" u="sng" dirty="0"/>
              <a:t>Townshend Acts</a:t>
            </a:r>
            <a:r>
              <a:rPr lang="en-US" dirty="0"/>
              <a:t>: Taxes on </a:t>
            </a:r>
            <a:r>
              <a:rPr lang="en-US" u="sng" dirty="0"/>
              <a:t>imports</a:t>
            </a:r>
            <a:r>
              <a:rPr lang="en-US" dirty="0"/>
              <a:t>; glass, tea, etc.</a:t>
            </a:r>
          </a:p>
          <a:p>
            <a:pPr lvl="1"/>
            <a:r>
              <a:rPr lang="en-US" dirty="0"/>
              <a:t>Again, raises revenue via </a:t>
            </a:r>
            <a:r>
              <a:rPr lang="en-US" b="1" u="sng" dirty="0"/>
              <a:t>trade</a:t>
            </a:r>
            <a:r>
              <a:rPr lang="en-US" dirty="0"/>
              <a:t> (like the Sugar Act!)</a:t>
            </a:r>
          </a:p>
          <a:p>
            <a:r>
              <a:rPr lang="en-US" b="1" dirty="0" smtClean="0"/>
              <a:t>Result = </a:t>
            </a:r>
          </a:p>
          <a:p>
            <a:r>
              <a:rPr lang="en-US" b="1" dirty="0" smtClean="0"/>
              <a:t>5) </a:t>
            </a:r>
            <a:r>
              <a:rPr lang="en-US" b="1" u="sng" dirty="0" smtClean="0"/>
              <a:t>Writs of Assistance</a:t>
            </a:r>
            <a:r>
              <a:rPr lang="en-US" b="1" dirty="0" smtClean="0"/>
              <a:t>: </a:t>
            </a:r>
            <a:r>
              <a:rPr lang="en-US" dirty="0"/>
              <a:t>a written order </a:t>
            </a:r>
            <a:r>
              <a:rPr lang="en-US" dirty="0" smtClean="0"/>
              <a:t>issued </a:t>
            </a:r>
            <a:r>
              <a:rPr lang="en-US" dirty="0"/>
              <a:t>by a </a:t>
            </a:r>
            <a:r>
              <a:rPr lang="en-US" dirty="0" smtClean="0"/>
              <a:t>court instructing an official to </a:t>
            </a:r>
            <a:r>
              <a:rPr lang="en-US" dirty="0"/>
              <a:t>perform a certain </a:t>
            </a:r>
            <a:r>
              <a:rPr lang="en-US" dirty="0" smtClean="0"/>
              <a:t>task</a:t>
            </a:r>
          </a:p>
          <a:p>
            <a:pPr lvl="1"/>
            <a:r>
              <a:rPr lang="en-US" dirty="0"/>
              <a:t>Tax money earmarked to pay the salaries of royal governors.</a:t>
            </a:r>
            <a:endParaRPr lang="en-US" b="1" dirty="0"/>
          </a:p>
          <a:p>
            <a:pPr marL="282575" lvl="1" indent="0">
              <a:buNone/>
            </a:pPr>
            <a:endParaRPr lang="en-US" b="1" dirty="0" smtClean="0"/>
          </a:p>
          <a:p>
            <a:r>
              <a:rPr lang="en-US" dirty="0" smtClean="0"/>
              <a:t>Boston Massacre March 5</a:t>
            </a:r>
            <a:r>
              <a:rPr lang="en-US" baseline="30000" dirty="0" smtClean="0"/>
              <a:t>th</a:t>
            </a:r>
            <a:r>
              <a:rPr lang="en-US" dirty="0" smtClean="0"/>
              <a:t>, 1770: British troops sent to restore order, taunted by a large mob, the troops opened fire and killed or wounded 11 people. </a:t>
            </a:r>
          </a:p>
          <a:p>
            <a:pPr lvl="1"/>
            <a:r>
              <a:rPr lang="en-US" dirty="0" smtClean="0"/>
              <a:t>Future president John Adams would represent the British troops.</a:t>
            </a:r>
          </a:p>
          <a:p>
            <a:pPr lvl="1"/>
            <a:r>
              <a:rPr lang="en-US" dirty="0" smtClean="0"/>
              <a:t>Paul Revere’s engraving used as pro-colonial propaganda.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793" y="1613646"/>
            <a:ext cx="4622800" cy="424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47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Seditious Committees of Correspondence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Townshend duties are repealed </a:t>
            </a:r>
            <a:r>
              <a:rPr lang="en-US" u="sng" dirty="0" smtClean="0"/>
              <a:t>except for the tax on tea!</a:t>
            </a:r>
            <a:endParaRPr lang="en-US" dirty="0" smtClean="0"/>
          </a:p>
          <a:p>
            <a:r>
              <a:rPr lang="en-US" b="1" dirty="0" smtClean="0"/>
              <a:t>Committees of Correspondence</a:t>
            </a:r>
            <a:r>
              <a:rPr lang="en-US" dirty="0" smtClean="0"/>
              <a:t>: </a:t>
            </a:r>
            <a:r>
              <a:rPr lang="en-US" dirty="0" smtClean="0">
                <a:cs typeface="Times New Roman" pitchFamily="18" charset="0"/>
              </a:rPr>
              <a:t>Patriots </a:t>
            </a:r>
            <a:r>
              <a:rPr lang="en-US" dirty="0">
                <a:cs typeface="Times New Roman" pitchFamily="18" charset="0"/>
              </a:rPr>
              <a:t>organized to exchange information about British action in the </a:t>
            </a:r>
            <a:r>
              <a:rPr lang="en-US" dirty="0" smtClean="0">
                <a:cs typeface="Times New Roman" pitchFamily="18" charset="0"/>
              </a:rPr>
              <a:t>colonies. </a:t>
            </a:r>
          </a:p>
          <a:p>
            <a:pPr lvl="1"/>
            <a:r>
              <a:rPr lang="en-US" dirty="0" smtClean="0">
                <a:cs typeface="Times New Roman" pitchFamily="18" charset="0"/>
              </a:rPr>
              <a:t>Helps persuade public opinion of the colonists</a:t>
            </a:r>
            <a:r>
              <a:rPr lang="en-US" dirty="0" smtClean="0">
                <a:cs typeface="Times New Roman" pitchFamily="18" charset="0"/>
              </a:rPr>
              <a:t>.</a:t>
            </a:r>
          </a:p>
          <a:p>
            <a:pPr lvl="1"/>
            <a:r>
              <a:rPr lang="en-US" dirty="0" smtClean="0">
                <a:cs typeface="Times New Roman" pitchFamily="18" charset="0"/>
              </a:rPr>
              <a:t>Spread the spirit of resistance via letters (</a:t>
            </a:r>
            <a:r>
              <a:rPr lang="en-US" smtClean="0">
                <a:cs typeface="Times New Roman" pitchFamily="18" charset="0"/>
              </a:rPr>
              <a:t>post office).</a:t>
            </a:r>
            <a:r>
              <a:rPr lang="en-US" smtClean="0">
                <a:cs typeface="Times New Roman" pitchFamily="18" charset="0"/>
              </a:rPr>
              <a:t> </a:t>
            </a:r>
            <a:endParaRPr lang="en-US" dirty="0" smtClean="0">
              <a:cs typeface="Times New Roman" pitchFamily="18" charset="0"/>
            </a:endParaRPr>
          </a:p>
          <a:p>
            <a:pPr lvl="2"/>
            <a:r>
              <a:rPr lang="en-US" b="1" dirty="0" smtClean="0">
                <a:cs typeface="Times New Roman" pitchFamily="18" charset="0"/>
              </a:rPr>
              <a:t>Result</a:t>
            </a:r>
            <a:r>
              <a:rPr lang="en-US" dirty="0" smtClean="0">
                <a:cs typeface="Times New Roman" pitchFamily="18" charset="0"/>
              </a:rPr>
              <a:t> = Leads to colonial congresses similar to House of Burgesses (VA – 1619).</a:t>
            </a:r>
            <a:endParaRPr lang="en-US" dirty="0">
              <a:cs typeface="Times New Roman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611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adition">
  <a:themeElements>
    <a:clrScheme name="Tradition">
      <a:dk1>
        <a:srgbClr val="000000"/>
      </a:dk1>
      <a:lt1>
        <a:srgbClr val="FFFFFF"/>
      </a:lt1>
      <a:dk2>
        <a:srgbClr val="59480D"/>
      </a:dk2>
      <a:lt2>
        <a:srgbClr val="D28E11"/>
      </a:lt2>
      <a:accent1>
        <a:srgbClr val="6B4A0B"/>
      </a:accent1>
      <a:accent2>
        <a:srgbClr val="790A14"/>
      </a:accent2>
      <a:accent3>
        <a:srgbClr val="908342"/>
      </a:accent3>
      <a:accent4>
        <a:srgbClr val="423E5C"/>
      </a:accent4>
      <a:accent5>
        <a:srgbClr val="641345"/>
      </a:accent5>
      <a:accent6>
        <a:srgbClr val="748A2F"/>
      </a:accent6>
      <a:hlink>
        <a:srgbClr val="DD7E0E"/>
      </a:hlink>
      <a:folHlink>
        <a:srgbClr val="7F6F6F"/>
      </a:folHlink>
    </a:clrScheme>
    <a:fontScheme name="Tradition">
      <a:majorFont>
        <a:latin typeface="Candara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Candara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Tradition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10000"/>
                <a:satMod val="150000"/>
              </a:schemeClr>
              <a:schemeClr val="phClr">
                <a:tint val="90000"/>
                <a:satMod val="30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10000"/>
                <a:satMod val="150000"/>
              </a:schemeClr>
              <a:schemeClr val="phClr">
                <a:tint val="90000"/>
                <a:satMod val="300000"/>
              </a:schemeClr>
            </a:duotone>
          </a:blip>
          <a:stretch/>
        </a:blipFill>
      </a:fillStyleLst>
      <a:lnStyleLst>
        <a:ln w="1587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38100" cap="flat" cmpd="sng" algn="ctr">
          <a:solidFill>
            <a:schemeClr val="phClr">
              <a:shade val="90000"/>
            </a:schemeClr>
          </a:solidFill>
          <a:prstDash val="solid"/>
          <a:miter/>
        </a:ln>
        <a:ln w="76200" cap="flat" cmpd="dbl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>
            <a:innerShdw blurRad="127000">
              <a:srgbClr val="FFFFFF">
                <a:alpha val="35000"/>
              </a:srgbClr>
            </a:innerShdw>
          </a:effectLst>
          <a:scene3d>
            <a:camera prst="orthographicFront">
              <a:rot lat="0" lon="0" rev="0"/>
            </a:camera>
            <a:lightRig rig="chilly" dir="tl">
              <a:rot lat="0" lon="0" rev="5400000"/>
            </a:lightRig>
          </a:scene3d>
          <a:sp3d prstMaterial="softEdge">
            <a:bevelT w="0" h="0"/>
          </a:sp3d>
        </a:effectStyle>
        <a:effectStyle>
          <a:effectLst>
            <a:outerShdw blurRad="63500" dist="25400" dir="5400000" algn="br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3600000"/>
            </a:lightRig>
          </a:scene3d>
          <a:sp3d>
            <a:bevelT w="889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3">
            <a:duotone>
              <a:schemeClr val="phClr">
                <a:shade val="10000"/>
                <a:satMod val="175000"/>
              </a:schemeClr>
              <a:schemeClr val="phClr">
                <a:satMod val="3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Tradition.thmx</Template>
  <TotalTime>947</TotalTime>
  <Words>1081</Words>
  <Application>Microsoft Office PowerPoint</Application>
  <PresentationFormat>On-screen Show (4:3)</PresentationFormat>
  <Paragraphs>114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Candara</vt:lpstr>
      <vt:lpstr>Times New Roman</vt:lpstr>
      <vt:lpstr>Wingdings</vt:lpstr>
      <vt:lpstr>Tradition</vt:lpstr>
      <vt:lpstr>Chapter 7: The Road to Revolution</vt:lpstr>
      <vt:lpstr>The Deep Roots of Revolution</vt:lpstr>
      <vt:lpstr>Mercantilism and Colonial Grievances</vt:lpstr>
      <vt:lpstr>The Merits and Menace of Mercantilism</vt:lpstr>
      <vt:lpstr>The Stamp Tax Uproar</vt:lpstr>
      <vt:lpstr>The Stamp Tax Uproar contd.</vt:lpstr>
      <vt:lpstr>Forced Repeal of the Stamp Act</vt:lpstr>
      <vt:lpstr>The Townshend Tea Tax and Boston “Massacre”</vt:lpstr>
      <vt:lpstr>The Seditious Committees of Correspondence</vt:lpstr>
      <vt:lpstr>Tea Brewing in Boston</vt:lpstr>
      <vt:lpstr>Parliament passes the “Intolerable Acts”</vt:lpstr>
      <vt:lpstr>Bloodshed</vt:lpstr>
      <vt:lpstr>Bloodshed contd</vt:lpstr>
      <vt:lpstr>Imperial (British) Strength and Weakness</vt:lpstr>
      <vt:lpstr>Colonist (“American”) Pluses and Minuses</vt:lpstr>
      <vt:lpstr>A Thin line of Heroes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7: The Road to Revolution</dc:title>
  <dc:creator>Microsoft Office User</dc:creator>
  <cp:lastModifiedBy>Matthew Cirbo</cp:lastModifiedBy>
  <cp:revision>54</cp:revision>
  <dcterms:created xsi:type="dcterms:W3CDTF">2015-06-04T19:20:20Z</dcterms:created>
  <dcterms:modified xsi:type="dcterms:W3CDTF">2015-10-01T12:35:01Z</dcterms:modified>
</cp:coreProperties>
</file>

<file path=docProps/thumbnail.jpeg>
</file>